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786"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DA61C6-2B41-49D9-995D-F5677C58D80A}" v="4" dt="2023-05-04T14:41:14.9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3355"/>
    <p:restoredTop sz="94592"/>
  </p:normalViewPr>
  <p:slideViewPr>
    <p:cSldViewPr snapToGrid="0" snapToObjects="1">
      <p:cViewPr varScale="1">
        <p:scale>
          <a:sx n="102" d="100"/>
          <a:sy n="102" d="100"/>
        </p:scale>
        <p:origin x="8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Workbook2"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Workbook2"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800" b="1" i="1" u="sng" dirty="0"/>
              <a:t>Pie Chart</a:t>
            </a:r>
            <a:r>
              <a:rPr lang="en-US" sz="800" b="1" i="1" u="sng" baseline="0" dirty="0"/>
              <a:t> Showing </a:t>
            </a:r>
            <a:r>
              <a:rPr lang="en-US" sz="800" b="1" i="1" u="sng" dirty="0"/>
              <a:t>Awareness of new guideline Pre teaching</a:t>
            </a:r>
          </a:p>
        </c:rich>
      </c:tx>
      <c:layout>
        <c:manualLayout>
          <c:xMode val="edge"/>
          <c:yMode val="edge"/>
          <c:x val="0.14753504066297199"/>
          <c:y val="5.187266194754060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9559941792496199"/>
          <c:y val="0.22250535923859799"/>
          <c:w val="0.63371067205482201"/>
          <c:h val="0.635367415394821"/>
        </c:manualLayout>
      </c:layout>
      <c:pieChart>
        <c:varyColors val="1"/>
        <c:ser>
          <c:idx val="0"/>
          <c:order val="0"/>
          <c:tx>
            <c:strRef>
              <c:f>Sheet1!$B$3</c:f>
              <c:strCache>
                <c:ptCount val="1"/>
                <c:pt idx="0">
                  <c:v>Awareness of new guideline Pre teaching</c:v>
                </c:pt>
              </c:strCache>
            </c:strRef>
          </c:tx>
          <c:dPt>
            <c:idx val="0"/>
            <c:bubble3D val="0"/>
            <c:spPr>
              <a:solidFill>
                <a:schemeClr val="accent1"/>
              </a:solidFill>
              <a:ln w="0">
                <a:solidFill>
                  <a:schemeClr val="lt1"/>
                </a:solidFill>
              </a:ln>
              <a:effectLst/>
            </c:spPr>
            <c:extLst>
              <c:ext xmlns:c16="http://schemas.microsoft.com/office/drawing/2014/chart" uri="{C3380CC4-5D6E-409C-BE32-E72D297353CC}">
                <c16:uniqueId val="{00000001-0E61-4C85-A615-6639574DB25F}"/>
              </c:ext>
            </c:extLst>
          </c:dPt>
          <c:dPt>
            <c:idx val="1"/>
            <c:bubble3D val="0"/>
            <c:spPr>
              <a:solidFill>
                <a:schemeClr val="accent2"/>
              </a:solidFill>
              <a:ln w="0">
                <a:solidFill>
                  <a:schemeClr val="lt1"/>
                </a:solidFill>
              </a:ln>
              <a:effectLst/>
            </c:spPr>
            <c:extLst>
              <c:ext xmlns:c16="http://schemas.microsoft.com/office/drawing/2014/chart" uri="{C3380CC4-5D6E-409C-BE32-E72D297353CC}">
                <c16:uniqueId val="{00000003-0E61-4C85-A615-6639574DB25F}"/>
              </c:ext>
            </c:extLst>
          </c:dPt>
          <c:dLbls>
            <c:dLbl>
              <c:idx val="0"/>
              <c:tx>
                <c:rich>
                  <a:bodyPr/>
                  <a:lstStyle/>
                  <a:p>
                    <a:fld id="{80A954BC-EDF0-814F-989D-CA2EB4107572}" type="PERCENTAGE">
                      <a:rPr lang="en-US" sz="600"/>
                      <a:pPr/>
                      <a:t>[PERCENTAGE]</a:t>
                    </a:fld>
                    <a:endParaRPr lang="en-GB"/>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E61-4C85-A615-6639574DB25F}"/>
                </c:ext>
              </c:extLst>
            </c:dLbl>
            <c:dLbl>
              <c:idx val="1"/>
              <c:tx>
                <c:rich>
                  <a:bodyPr/>
                  <a:lstStyle/>
                  <a:p>
                    <a:fld id="{3A6AB2A5-1E8B-4649-8D82-86F4F9570DFF}" type="PERCENTAGE">
                      <a:rPr lang="en-US" sz="600"/>
                      <a:pPr/>
                      <a:t>[PERCENTAGE]</a:t>
                    </a:fld>
                    <a:endParaRPr lang="en-GB"/>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E61-4C85-A615-6639574DB25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Sheet1!$C$2:$D$2</c:f>
              <c:strCache>
                <c:ptCount val="2"/>
                <c:pt idx="0">
                  <c:v>Yes</c:v>
                </c:pt>
                <c:pt idx="1">
                  <c:v>No</c:v>
                </c:pt>
              </c:strCache>
            </c:strRef>
          </c:cat>
          <c:val>
            <c:numRef>
              <c:f>Sheet1!$C$3:$D$3</c:f>
              <c:numCache>
                <c:formatCode>General</c:formatCode>
                <c:ptCount val="2"/>
                <c:pt idx="0">
                  <c:v>10</c:v>
                </c:pt>
                <c:pt idx="1">
                  <c:v>5</c:v>
                </c:pt>
              </c:numCache>
            </c:numRef>
          </c:val>
          <c:extLst>
            <c:ext xmlns:c16="http://schemas.microsoft.com/office/drawing/2014/chart" uri="{C3380CC4-5D6E-409C-BE32-E72D297353CC}">
              <c16:uniqueId val="{00000004-0E61-4C85-A615-6639574DB25F}"/>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600" b="0" i="0" u="none" strike="noStrike" kern="1200" baseline="0">
                <a:ln>
                  <a:noFill/>
                </a:ln>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600" b="0" i="0" u="none" strike="noStrike" kern="1200" baseline="0">
                <a:ln>
                  <a:noFill/>
                </a:ln>
                <a:solidFill>
                  <a:schemeClr val="tx1">
                    <a:lumMod val="65000"/>
                    <a:lumOff val="35000"/>
                  </a:schemeClr>
                </a:solidFill>
                <a:latin typeface="+mn-lt"/>
                <a:ea typeface="+mn-ea"/>
                <a:cs typeface="+mn-cs"/>
              </a:defRPr>
            </a:pPr>
            <a:endParaRPr lang="en-US"/>
          </a:p>
        </c:txPr>
      </c:legendEntry>
      <c:layout>
        <c:manualLayout>
          <c:xMode val="edge"/>
          <c:yMode val="edge"/>
          <c:x val="4.54105419476694E-2"/>
          <c:y val="0.84989017628382302"/>
          <c:w val="0.26374752314481198"/>
          <c:h val="0.142397352042686"/>
        </c:manualLayout>
      </c:layout>
      <c:overlay val="0"/>
      <c:spPr>
        <a:noFill/>
        <a:ln w="3175">
          <a:noFill/>
        </a:ln>
        <a:effectLst/>
      </c:spPr>
      <c:txPr>
        <a:bodyPr rot="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600" b="0" i="0" u="none" strike="noStrike" kern="1200" spc="0" baseline="0">
                <a:solidFill>
                  <a:schemeClr val="tx1">
                    <a:lumMod val="65000"/>
                    <a:lumOff val="35000"/>
                  </a:schemeClr>
                </a:solidFill>
                <a:latin typeface="+mn-lt"/>
                <a:ea typeface="+mn-ea"/>
                <a:cs typeface="+mn-cs"/>
              </a:defRPr>
            </a:pPr>
            <a:r>
              <a:rPr lang="en-GB" sz="800" b="1" i="1" u="sng" baseline="0" dirty="0"/>
              <a:t>Trainee Confidence in Managing Post Thyroid Surgery Haematoma Before and After Simulation Teaching (0 = No Confidence, 5 = Very Confident)</a:t>
            </a:r>
          </a:p>
        </c:rich>
      </c:tx>
      <c:layout>
        <c:manualLayout>
          <c:xMode val="edge"/>
          <c:yMode val="edge"/>
          <c:x val="0.116862590626445"/>
          <c:y val="2.1023844681794999E-2"/>
        </c:manualLayout>
      </c:layout>
      <c:overlay val="0"/>
      <c:spPr>
        <a:noFill/>
        <a:ln>
          <a:noFill/>
        </a:ln>
        <a:effectLst/>
      </c:spPr>
      <c:txPr>
        <a:bodyPr rot="0" spcFirstLastPara="1" vertOverflow="ellipsis" vert="horz" wrap="square" anchor="ctr" anchorCtr="1"/>
        <a:lstStyle/>
        <a:p>
          <a:pPr>
            <a:defRPr sz="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3246737451560004E-2"/>
          <c:y val="0.18401111039982501"/>
          <c:w val="0.88783862043704598"/>
          <c:h val="0.54787426131429695"/>
        </c:manualLayout>
      </c:layout>
      <c:lineChart>
        <c:grouping val="standard"/>
        <c:varyColors val="0"/>
        <c:ser>
          <c:idx val="0"/>
          <c:order val="0"/>
          <c:tx>
            <c:strRef>
              <c:f>Sheet1!$B$22</c:f>
              <c:strCache>
                <c:ptCount val="1"/>
                <c:pt idx="0">
                  <c:v>Confidence in haematoma management pre teaching</c:v>
                </c:pt>
              </c:strCache>
            </c:strRef>
          </c:tx>
          <c:spPr>
            <a:ln w="28575" cap="rnd">
              <a:solidFill>
                <a:schemeClr val="accent1"/>
              </a:solidFill>
              <a:round/>
            </a:ln>
            <a:effectLst/>
          </c:spPr>
          <c:marker>
            <c:symbol val="none"/>
          </c:marker>
          <c:cat>
            <c:numRef>
              <c:f>Sheet1!$C$21:$H$21</c:f>
              <c:numCache>
                <c:formatCode>General</c:formatCode>
                <c:ptCount val="6"/>
                <c:pt idx="0">
                  <c:v>0</c:v>
                </c:pt>
                <c:pt idx="1">
                  <c:v>1</c:v>
                </c:pt>
                <c:pt idx="2">
                  <c:v>2</c:v>
                </c:pt>
                <c:pt idx="3">
                  <c:v>3</c:v>
                </c:pt>
                <c:pt idx="4">
                  <c:v>4</c:v>
                </c:pt>
                <c:pt idx="5">
                  <c:v>5</c:v>
                </c:pt>
              </c:numCache>
            </c:numRef>
          </c:cat>
          <c:val>
            <c:numRef>
              <c:f>Sheet1!$C$22:$H$22</c:f>
              <c:numCache>
                <c:formatCode>General</c:formatCode>
                <c:ptCount val="6"/>
                <c:pt idx="0">
                  <c:v>1</c:v>
                </c:pt>
                <c:pt idx="1">
                  <c:v>8</c:v>
                </c:pt>
                <c:pt idx="2">
                  <c:v>6</c:v>
                </c:pt>
                <c:pt idx="3">
                  <c:v>0</c:v>
                </c:pt>
                <c:pt idx="4">
                  <c:v>0</c:v>
                </c:pt>
                <c:pt idx="5">
                  <c:v>0</c:v>
                </c:pt>
              </c:numCache>
            </c:numRef>
          </c:val>
          <c:smooth val="0"/>
          <c:extLst>
            <c:ext xmlns:c16="http://schemas.microsoft.com/office/drawing/2014/chart" uri="{C3380CC4-5D6E-409C-BE32-E72D297353CC}">
              <c16:uniqueId val="{00000000-0B04-43F2-8DD9-A153C35BD330}"/>
            </c:ext>
          </c:extLst>
        </c:ser>
        <c:ser>
          <c:idx val="1"/>
          <c:order val="1"/>
          <c:tx>
            <c:strRef>
              <c:f>Sheet1!$B$23</c:f>
              <c:strCache>
                <c:ptCount val="1"/>
                <c:pt idx="0">
                  <c:v>Confidence in haematoma management post teaching</c:v>
                </c:pt>
              </c:strCache>
            </c:strRef>
          </c:tx>
          <c:spPr>
            <a:ln w="28575" cap="rnd">
              <a:solidFill>
                <a:schemeClr val="accent2"/>
              </a:solidFill>
              <a:round/>
            </a:ln>
            <a:effectLst/>
          </c:spPr>
          <c:marker>
            <c:symbol val="none"/>
          </c:marker>
          <c:cat>
            <c:numRef>
              <c:f>Sheet1!$C$21:$H$21</c:f>
              <c:numCache>
                <c:formatCode>General</c:formatCode>
                <c:ptCount val="6"/>
                <c:pt idx="0">
                  <c:v>0</c:v>
                </c:pt>
                <c:pt idx="1">
                  <c:v>1</c:v>
                </c:pt>
                <c:pt idx="2">
                  <c:v>2</c:v>
                </c:pt>
                <c:pt idx="3">
                  <c:v>3</c:v>
                </c:pt>
                <c:pt idx="4">
                  <c:v>4</c:v>
                </c:pt>
                <c:pt idx="5">
                  <c:v>5</c:v>
                </c:pt>
              </c:numCache>
            </c:numRef>
          </c:cat>
          <c:val>
            <c:numRef>
              <c:f>Sheet1!$C$23:$H$23</c:f>
              <c:numCache>
                <c:formatCode>General</c:formatCode>
                <c:ptCount val="6"/>
                <c:pt idx="0">
                  <c:v>0</c:v>
                </c:pt>
                <c:pt idx="1">
                  <c:v>0</c:v>
                </c:pt>
                <c:pt idx="2">
                  <c:v>0</c:v>
                </c:pt>
                <c:pt idx="3">
                  <c:v>2</c:v>
                </c:pt>
                <c:pt idx="4">
                  <c:v>11</c:v>
                </c:pt>
                <c:pt idx="5">
                  <c:v>2</c:v>
                </c:pt>
              </c:numCache>
            </c:numRef>
          </c:val>
          <c:smooth val="0"/>
          <c:extLst>
            <c:ext xmlns:c16="http://schemas.microsoft.com/office/drawing/2014/chart" uri="{C3380CC4-5D6E-409C-BE32-E72D297353CC}">
              <c16:uniqueId val="{00000001-0B04-43F2-8DD9-A153C35BD330}"/>
            </c:ext>
          </c:extLst>
        </c:ser>
        <c:dLbls>
          <c:showLegendKey val="0"/>
          <c:showVal val="0"/>
          <c:showCatName val="0"/>
          <c:showSerName val="0"/>
          <c:showPercent val="0"/>
          <c:showBubbleSize val="0"/>
        </c:dLbls>
        <c:smooth val="0"/>
        <c:axId val="719453808"/>
        <c:axId val="719455856"/>
      </c:lineChart>
      <c:catAx>
        <c:axId val="719453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9455856"/>
        <c:crosses val="autoZero"/>
        <c:auto val="0"/>
        <c:lblAlgn val="ctr"/>
        <c:lblOffset val="100"/>
        <c:noMultiLvlLbl val="0"/>
      </c:catAx>
      <c:valAx>
        <c:axId val="7194558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9453808"/>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234027975431678"/>
          <c:y val="0.83903901716561002"/>
          <c:w val="0.61728134878819796"/>
          <c:h val="0.15804702131066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7F229218-964E-E340-A6C7-ED5D5FB60FDF}" type="datetimeFigureOut">
              <a:rPr lang="en-US" smtClean="0"/>
              <a:t>5/4/2023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02BF70BA-A5CA-5545-9579-FC0AF7061612}"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Drag picture to placeholder or click icon to add</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Drag picture to placeholder or click icon to add</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229218-964E-E340-A6C7-ED5D5FB60FDF}" type="datetimeFigureOut">
              <a:rPr lang="en-US" smtClean="0"/>
              <a:t>5/4/2023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BF70BA-A5CA-5545-9579-FC0AF706161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F229218-964E-E340-A6C7-ED5D5FB60FDF}" type="datetimeFigureOut">
              <a:rPr lang="en-US" smtClean="0"/>
              <a:t>5/4/2023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2BF70BA-A5CA-5545-9579-FC0AF7061612}" type="slidenum">
              <a:rPr lang="en-US" smtClean="0"/>
              <a:t>‹#›</a:t>
            </a:fld>
            <a:endParaRPr lang="en-US" dirty="0"/>
          </a:p>
        </p:txBody>
      </p:sp>
    </p:spTree>
    <p:extLst>
      <p:ext uri="{BB962C8B-B14F-4D97-AF65-F5344CB8AC3E}">
        <p14:creationId xmlns:p14="http://schemas.microsoft.com/office/powerpoint/2010/main" val="55427480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51" y="-27639"/>
            <a:ext cx="10146540" cy="531137"/>
          </a:xfrm>
        </p:spPr>
        <p:txBody>
          <a:bodyPr>
            <a:normAutofit fontScale="90000"/>
          </a:bodyPr>
          <a:lstStyle/>
          <a:p>
            <a:r>
              <a:rPr lang="en-GB" sz="1600" b="1" u="sng" dirty="0"/>
              <a:t>Introducing Post Thyroid Surgery Haematoma Guidelines Simulation training in University Hospital of Wales, Cardiff</a:t>
            </a:r>
            <a:br>
              <a:rPr lang="en-GB" sz="1800" b="1" dirty="0"/>
            </a:br>
            <a:r>
              <a:rPr lang="en-GB" sz="800" b="1" dirty="0"/>
              <a:t>By </a:t>
            </a:r>
            <a:r>
              <a:rPr lang="en-GB" sz="800" dirty="0"/>
              <a:t>Dr Owen Vale (ST7 Anaesthetics UHW), Dr Andrew Hadfield (Consultant Anaesthetics UHW), Dr Catrin Maidment (Consultant Anaesthetics UHW)</a:t>
            </a:r>
            <a:br>
              <a:rPr lang="en-GB" sz="800" dirty="0"/>
            </a:br>
            <a:r>
              <a:rPr lang="en-GB" sz="800" dirty="0"/>
              <a:t>Institution – University Hospital of Wales Cardiff</a:t>
            </a:r>
            <a:r>
              <a:rPr lang="en-GB" sz="800" dirty="0">
                <a:effectLst/>
              </a:rPr>
              <a:t> </a:t>
            </a:r>
            <a:endParaRPr lang="en-US" sz="800" dirty="0"/>
          </a:p>
        </p:txBody>
      </p:sp>
      <p:sp>
        <p:nvSpPr>
          <p:cNvPr id="4" name="TextBox 3"/>
          <p:cNvSpPr txBox="1"/>
          <p:nvPr/>
        </p:nvSpPr>
        <p:spPr>
          <a:xfrm>
            <a:off x="7193" y="287670"/>
            <a:ext cx="4026311" cy="4724370"/>
          </a:xfrm>
          <a:prstGeom prst="rect">
            <a:avLst/>
          </a:prstGeom>
          <a:noFill/>
        </p:spPr>
        <p:txBody>
          <a:bodyPr wrap="square" rtlCol="0">
            <a:spAutoFit/>
          </a:bodyPr>
          <a:lstStyle/>
          <a:p>
            <a:r>
              <a:rPr lang="en-GB" sz="700" dirty="0"/>
              <a:t> </a:t>
            </a:r>
            <a:r>
              <a:rPr lang="en-GB" sz="700" b="1" dirty="0"/>
              <a:t>Introduction</a:t>
            </a:r>
          </a:p>
          <a:p>
            <a:endParaRPr lang="en-GB" sz="700" b="1" dirty="0"/>
          </a:p>
          <a:p>
            <a:r>
              <a:rPr lang="en-GB" sz="700" dirty="0"/>
              <a:t>New guidelines were produced in 2021 for the management of suspected haematoma following thyroid surgery.</a:t>
            </a:r>
            <a:r>
              <a:rPr lang="en-GB" sz="700" baseline="30000" dirty="0"/>
              <a:t>1</a:t>
            </a:r>
            <a:r>
              <a:rPr lang="en-GB" sz="700" dirty="0"/>
              <a:t> These guidelines were in partnership with DAS (Difficult airway society), BAETS (British Association of Endocrine and Thyroid Surgeons), and ENT UK. The aim of these guidelines was to improve safety of perioperative care of patients having thyroid surgery.</a:t>
            </a:r>
            <a:r>
              <a:rPr lang="en-GB" sz="700" baseline="30000" dirty="0"/>
              <a:t>1</a:t>
            </a:r>
          </a:p>
          <a:p>
            <a:r>
              <a:rPr lang="en-GB" sz="700" dirty="0"/>
              <a:t> </a:t>
            </a:r>
          </a:p>
          <a:p>
            <a:r>
              <a:rPr lang="en-GB" sz="700" dirty="0"/>
              <a:t>Post-operative haemorrhage is a recognised complication post thyroid surgery and occurs in 1-5% of patients. As a haematoma develops this causes pressure in the neck to increase. Rarely is the trachea obstructed by the haematoma but it can be deviated. The pressure however impairs venous return which leads to progressive laryngeal oedema. Opening the surgical neck wound releases the pressure and the venous congestion preventing worsening laryngeal oedema, optimising conditions, and will increase the likelihood of successful intubation if required.</a:t>
            </a:r>
            <a:r>
              <a:rPr lang="en-GB" sz="700" baseline="30000" dirty="0"/>
              <a:t>1</a:t>
            </a:r>
          </a:p>
          <a:p>
            <a:r>
              <a:rPr lang="en-GB" sz="700" dirty="0"/>
              <a:t> </a:t>
            </a:r>
          </a:p>
          <a:p>
            <a:r>
              <a:rPr lang="en-GB" sz="700" dirty="0"/>
              <a:t>The guidelines suggest that organisations offering thyroid surgery should support MDT members to acquire the competencies and skills required to manage acute complications post thyroid surgery. Staff should have the training to recognise and manage post thyroid surgery haematomas and teaching should focus on anatomy and simulation. The guidelines also suggest that teaching should enable staff to familiarise themselves with the contents of the post thyroid surgery emergency box which should be located at the bedside of each post thyroid surgery patient and should accompany the patient when transferred.</a:t>
            </a:r>
            <a:r>
              <a:rPr lang="en-GB" sz="700" baseline="30000" dirty="0"/>
              <a:t>1</a:t>
            </a:r>
            <a:endParaRPr lang="en-GB" sz="700" dirty="0"/>
          </a:p>
          <a:p>
            <a:endParaRPr lang="en-GB" sz="700" dirty="0"/>
          </a:p>
          <a:p>
            <a:r>
              <a:rPr lang="en-GB" sz="700" b="1" dirty="0"/>
              <a:t>Method</a:t>
            </a:r>
            <a:endParaRPr lang="en-GB" sz="700" dirty="0"/>
          </a:p>
          <a:p>
            <a:r>
              <a:rPr lang="en-GB" sz="700" dirty="0"/>
              <a:t> </a:t>
            </a:r>
          </a:p>
          <a:p>
            <a:r>
              <a:rPr lang="en-GB" sz="700" dirty="0"/>
              <a:t>Overall we are aiming to  accomplish an improved awareness and familiarisation with the new management of post thyroid surgery haematoma guidelines. This was broken down further:</a:t>
            </a:r>
          </a:p>
          <a:p>
            <a:r>
              <a:rPr lang="en-GB" sz="700" dirty="0"/>
              <a:t> </a:t>
            </a:r>
          </a:p>
          <a:p>
            <a:pPr marL="228600" lvl="0" indent="-228600">
              <a:buFont typeface="+mj-lt"/>
              <a:buAutoNum type="arabicPeriod"/>
            </a:pPr>
            <a:r>
              <a:rPr lang="en-GB" sz="700" dirty="0"/>
              <a:t>To increase awareness of the new Management of Post thyroid surgery haematoma guideline</a:t>
            </a:r>
          </a:p>
          <a:p>
            <a:pPr marL="228600" lvl="0" indent="-228600">
              <a:buFont typeface="+mj-lt"/>
              <a:buAutoNum type="arabicPeriod"/>
            </a:pPr>
            <a:r>
              <a:rPr lang="en-GB" sz="700" dirty="0"/>
              <a:t>To improve trainees’ confidence at managing a post thyroid surgery haematoma </a:t>
            </a:r>
          </a:p>
          <a:p>
            <a:pPr marL="228600" lvl="0" indent="-228600">
              <a:buFont typeface="+mj-lt"/>
              <a:buAutoNum type="arabicPeriod"/>
            </a:pPr>
            <a:r>
              <a:rPr lang="en-GB" sz="700" dirty="0"/>
              <a:t>To improve the understanding of the required actions of how to manage a patient with a post thyroid surgery haematoma</a:t>
            </a:r>
          </a:p>
          <a:p>
            <a:pPr marL="228600" lvl="0" indent="-228600">
              <a:buFont typeface="+mj-lt"/>
              <a:buAutoNum type="arabicPeriod"/>
            </a:pPr>
            <a:r>
              <a:rPr lang="en-GB" sz="700" dirty="0"/>
              <a:t>To develop a simulation mannequin to enable a simulation of a patient with a post thyroid surgery haematoma</a:t>
            </a:r>
          </a:p>
          <a:p>
            <a:r>
              <a:rPr lang="en-GB" sz="700" dirty="0"/>
              <a:t> </a:t>
            </a:r>
          </a:p>
          <a:p>
            <a:r>
              <a:rPr lang="en-GB" sz="700" dirty="0"/>
              <a:t>As part of our departmental workshops we provided a classroom based lecture presentation covering the new guideline, basic anatomy, and the post thyroid surgery emergency box. This was then followed by two clinical simulation scenarios to enable the trainees to practice and familiarise themselves with managing the patient following the guideline and using the post thyroid surgery haematoma emergency box.</a:t>
            </a:r>
          </a:p>
          <a:p>
            <a:r>
              <a:rPr lang="en-GB" sz="700" dirty="0"/>
              <a:t> </a:t>
            </a:r>
          </a:p>
          <a:p>
            <a:r>
              <a:rPr lang="en-GB" sz="700" dirty="0"/>
              <a:t>A questionnaire was produced and completed by all trainees assessing their awareness, understanding and confidence in managing a post thyroid haematoma before and after a PowerPoint teaching session and a post thyroid surgery simulation.</a:t>
            </a:r>
          </a:p>
        </p:txBody>
      </p:sp>
      <p:sp>
        <p:nvSpPr>
          <p:cNvPr id="8" name="TextBox 7"/>
          <p:cNvSpPr txBox="1"/>
          <p:nvPr/>
        </p:nvSpPr>
        <p:spPr>
          <a:xfrm>
            <a:off x="3958010" y="483198"/>
            <a:ext cx="4085304" cy="923330"/>
          </a:xfrm>
          <a:prstGeom prst="rect">
            <a:avLst/>
          </a:prstGeom>
          <a:noFill/>
        </p:spPr>
        <p:txBody>
          <a:bodyPr wrap="square" rtlCol="0">
            <a:spAutoFit/>
          </a:bodyPr>
          <a:lstStyle/>
          <a:p>
            <a:r>
              <a:rPr lang="en-GB" sz="700" dirty="0"/>
              <a:t>A mannequin was created to simulate a neck haematoma which candidates could open and evacuate according to the new guideline. We designed  a scenario of a patient in recovery deteriorating post thyroid surgery, which allowed the candidates to practice this procedure whilst immersed in a dynamically changing clinical environment.</a:t>
            </a:r>
          </a:p>
          <a:p>
            <a:r>
              <a:rPr lang="en-GB" sz="700" dirty="0"/>
              <a:t> </a:t>
            </a:r>
          </a:p>
          <a:p>
            <a:r>
              <a:rPr lang="en-GB" sz="700" b="1" i="1" u="sng" dirty="0"/>
              <a:t>Equipment used to create the simulation mannequin </a:t>
            </a:r>
          </a:p>
          <a:p>
            <a:endParaRPr lang="en-GB" sz="600" dirty="0"/>
          </a:p>
          <a:p>
            <a:endParaRPr lang="en-GB" sz="600" dirty="0"/>
          </a:p>
        </p:txBody>
      </p:sp>
      <p:graphicFrame>
        <p:nvGraphicFramePr>
          <p:cNvPr id="9" name="Table 8"/>
          <p:cNvGraphicFramePr>
            <a:graphicFrameLocks noGrp="1"/>
          </p:cNvGraphicFramePr>
          <p:nvPr>
            <p:extLst>
              <p:ext uri="{D42A27DB-BD31-4B8C-83A1-F6EECF244321}">
                <p14:modId xmlns:p14="http://schemas.microsoft.com/office/powerpoint/2010/main" val="778817431"/>
              </p:ext>
            </p:extLst>
          </p:nvPr>
        </p:nvGraphicFramePr>
        <p:xfrm>
          <a:off x="4146284" y="1283031"/>
          <a:ext cx="1828024" cy="1968396"/>
        </p:xfrm>
        <a:graphic>
          <a:graphicData uri="http://schemas.openxmlformats.org/drawingml/2006/table">
            <a:tbl>
              <a:tblPr firstRow="1" firstCol="1" bandRow="1">
                <a:tableStyleId>{5C22544A-7EE6-4342-B048-85BDC9FD1C3A}</a:tableStyleId>
              </a:tblPr>
              <a:tblGrid>
                <a:gridCol w="239478">
                  <a:extLst>
                    <a:ext uri="{9D8B030D-6E8A-4147-A177-3AD203B41FA5}">
                      <a16:colId xmlns:a16="http://schemas.microsoft.com/office/drawing/2014/main" val="20000"/>
                    </a:ext>
                  </a:extLst>
                </a:gridCol>
                <a:gridCol w="1588546">
                  <a:extLst>
                    <a:ext uri="{9D8B030D-6E8A-4147-A177-3AD203B41FA5}">
                      <a16:colId xmlns:a16="http://schemas.microsoft.com/office/drawing/2014/main" val="20001"/>
                    </a:ext>
                  </a:extLst>
                </a:gridCol>
              </a:tblGrid>
              <a:tr h="219389">
                <a:tc>
                  <a:txBody>
                    <a:bodyPr/>
                    <a:lstStyle/>
                    <a:p>
                      <a:pPr marL="0" marR="0">
                        <a:spcBef>
                          <a:spcPts val="0"/>
                        </a:spcBef>
                        <a:spcAft>
                          <a:spcPts val="0"/>
                        </a:spcAft>
                      </a:pPr>
                      <a:r>
                        <a:rPr lang="en-GB" sz="1200" dirty="0">
                          <a:effectLst/>
                        </a:rPr>
                        <a:t> </a:t>
                      </a:r>
                      <a:endParaRPr lang="en-GB" sz="12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800" u="sng" dirty="0">
                          <a:effectLst/>
                        </a:rPr>
                        <a:t>Mannequin Equipment Required</a:t>
                      </a:r>
                      <a:endParaRPr lang="en-GB" sz="8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0"/>
                  </a:ext>
                </a:extLst>
              </a:tr>
              <a:tr h="116709">
                <a:tc>
                  <a:txBody>
                    <a:bodyPr/>
                    <a:lstStyle/>
                    <a:p>
                      <a:pPr marL="0" marR="0">
                        <a:spcBef>
                          <a:spcPts val="0"/>
                        </a:spcBef>
                        <a:spcAft>
                          <a:spcPts val="0"/>
                        </a:spcAft>
                      </a:pPr>
                      <a:r>
                        <a:rPr lang="en-GB" sz="600" dirty="0">
                          <a:effectLst/>
                        </a:rPr>
                        <a:t>1</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Resuscitation dummy</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1"/>
                  </a:ext>
                </a:extLst>
              </a:tr>
              <a:tr h="233417">
                <a:tc>
                  <a:txBody>
                    <a:bodyPr/>
                    <a:lstStyle/>
                    <a:p>
                      <a:pPr marL="0" marR="0">
                        <a:spcBef>
                          <a:spcPts val="0"/>
                        </a:spcBef>
                        <a:spcAft>
                          <a:spcPts val="0"/>
                        </a:spcAft>
                      </a:pPr>
                      <a:r>
                        <a:rPr lang="en-GB" sz="600" dirty="0">
                          <a:effectLst/>
                        </a:rPr>
                        <a:t>2</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Simulation foam skin 20x15cm with a 9cm surgical incision in its centre</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2"/>
                  </a:ext>
                </a:extLst>
              </a:tr>
              <a:tr h="116709">
                <a:tc>
                  <a:txBody>
                    <a:bodyPr/>
                    <a:lstStyle/>
                    <a:p>
                      <a:pPr marL="0" marR="0">
                        <a:spcBef>
                          <a:spcPts val="0"/>
                        </a:spcBef>
                        <a:spcAft>
                          <a:spcPts val="0"/>
                        </a:spcAft>
                      </a:pPr>
                      <a:r>
                        <a:rPr lang="en-GB" sz="600" dirty="0">
                          <a:effectLst/>
                        </a:rPr>
                        <a:t>3</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Size 5 proseal LMA</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3"/>
                  </a:ext>
                </a:extLst>
              </a:tr>
              <a:tr h="116709">
                <a:tc>
                  <a:txBody>
                    <a:bodyPr/>
                    <a:lstStyle/>
                    <a:p>
                      <a:pPr marL="0" marR="0">
                        <a:spcBef>
                          <a:spcPts val="0"/>
                        </a:spcBef>
                        <a:spcAft>
                          <a:spcPts val="0"/>
                        </a:spcAft>
                      </a:pPr>
                      <a:r>
                        <a:rPr lang="en-GB" sz="600" dirty="0">
                          <a:effectLst/>
                        </a:rPr>
                        <a:t>4</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simulation strap muscles</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4"/>
                  </a:ext>
                </a:extLst>
              </a:tr>
              <a:tr h="233417">
                <a:tc>
                  <a:txBody>
                    <a:bodyPr/>
                    <a:lstStyle/>
                    <a:p>
                      <a:pPr marL="0" marR="0">
                        <a:spcBef>
                          <a:spcPts val="0"/>
                        </a:spcBef>
                        <a:spcAft>
                          <a:spcPts val="0"/>
                        </a:spcAft>
                      </a:pPr>
                      <a:r>
                        <a:rPr lang="en-GB" sz="600" dirty="0">
                          <a:effectLst/>
                        </a:rPr>
                        <a:t>5</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Oxygen tubing to attach to 50ml syringe 160cm</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5"/>
                  </a:ext>
                </a:extLst>
              </a:tr>
              <a:tr h="116709">
                <a:tc>
                  <a:txBody>
                    <a:bodyPr/>
                    <a:lstStyle/>
                    <a:p>
                      <a:pPr marL="0" marR="0">
                        <a:spcBef>
                          <a:spcPts val="0"/>
                        </a:spcBef>
                        <a:spcAft>
                          <a:spcPts val="0"/>
                        </a:spcAft>
                      </a:pPr>
                      <a:r>
                        <a:rPr lang="en-GB" sz="600" dirty="0">
                          <a:effectLst/>
                        </a:rPr>
                        <a:t>6</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50ml syringe</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6"/>
                  </a:ext>
                </a:extLst>
              </a:tr>
              <a:tr h="116709">
                <a:tc>
                  <a:txBody>
                    <a:bodyPr/>
                    <a:lstStyle/>
                    <a:p>
                      <a:pPr marL="0" marR="0">
                        <a:spcBef>
                          <a:spcPts val="0"/>
                        </a:spcBef>
                        <a:spcAft>
                          <a:spcPts val="0"/>
                        </a:spcAft>
                      </a:pPr>
                      <a:r>
                        <a:rPr lang="en-GB" sz="600" dirty="0">
                          <a:effectLst/>
                        </a:rPr>
                        <a:t>7</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Red jelly in solid and liquid form</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7"/>
                  </a:ext>
                </a:extLst>
              </a:tr>
              <a:tr h="116709">
                <a:tc>
                  <a:txBody>
                    <a:bodyPr/>
                    <a:lstStyle/>
                    <a:p>
                      <a:pPr marL="0" marR="0">
                        <a:spcBef>
                          <a:spcPts val="0"/>
                        </a:spcBef>
                        <a:spcAft>
                          <a:spcPts val="0"/>
                        </a:spcAft>
                      </a:pPr>
                      <a:r>
                        <a:rPr lang="en-GB" sz="600" dirty="0">
                          <a:effectLst/>
                        </a:rPr>
                        <a:t>8</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Silk suture 2-0</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8"/>
                  </a:ext>
                </a:extLst>
              </a:tr>
              <a:tr h="116709">
                <a:tc>
                  <a:txBody>
                    <a:bodyPr/>
                    <a:lstStyle/>
                    <a:p>
                      <a:pPr marL="0" marR="0">
                        <a:spcBef>
                          <a:spcPts val="0"/>
                        </a:spcBef>
                        <a:spcAft>
                          <a:spcPts val="0"/>
                        </a:spcAft>
                      </a:pPr>
                      <a:r>
                        <a:rPr lang="en-GB" sz="600" dirty="0">
                          <a:effectLst/>
                        </a:rPr>
                        <a:t>9</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Tape</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9"/>
                  </a:ext>
                </a:extLst>
              </a:tr>
              <a:tr h="155070">
                <a:tc>
                  <a:txBody>
                    <a:bodyPr/>
                    <a:lstStyle/>
                    <a:p>
                      <a:pPr marL="0" marR="0">
                        <a:spcBef>
                          <a:spcPts val="0"/>
                        </a:spcBef>
                        <a:spcAft>
                          <a:spcPts val="0"/>
                        </a:spcAft>
                      </a:pPr>
                      <a:r>
                        <a:rPr lang="en-GB" sz="600" dirty="0">
                          <a:effectLst/>
                        </a:rPr>
                        <a:t>10</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Hospital gown</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10"/>
                  </a:ext>
                </a:extLst>
              </a:tr>
              <a:tr h="155070">
                <a:tc>
                  <a:txBody>
                    <a:bodyPr/>
                    <a:lstStyle/>
                    <a:p>
                      <a:pPr marL="0" marR="0">
                        <a:spcBef>
                          <a:spcPts val="0"/>
                        </a:spcBef>
                        <a:spcAft>
                          <a:spcPts val="0"/>
                        </a:spcAft>
                      </a:pPr>
                      <a:r>
                        <a:rPr lang="en-GB" sz="600" dirty="0">
                          <a:effectLst/>
                        </a:rPr>
                        <a:t>11</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Oxygen mask</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11"/>
                  </a:ext>
                </a:extLst>
              </a:tr>
              <a:tr h="155070">
                <a:tc>
                  <a:txBody>
                    <a:bodyPr/>
                    <a:lstStyle/>
                    <a:p>
                      <a:pPr marL="0" marR="0">
                        <a:spcBef>
                          <a:spcPts val="0"/>
                        </a:spcBef>
                        <a:spcAft>
                          <a:spcPts val="0"/>
                        </a:spcAft>
                      </a:pPr>
                      <a:r>
                        <a:rPr lang="en-GB" sz="600" dirty="0">
                          <a:effectLst/>
                        </a:rPr>
                        <a:t>12</a:t>
                      </a:r>
                      <a:endParaRPr lang="en-GB" sz="6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Oxygen tubing for oxygen mask</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12"/>
                  </a:ext>
                </a:extLst>
              </a:tr>
            </a:tbl>
          </a:graphicData>
        </a:graphic>
      </p:graphicFrame>
      <p:sp>
        <p:nvSpPr>
          <p:cNvPr id="10" name="TextBox 9"/>
          <p:cNvSpPr txBox="1"/>
          <p:nvPr/>
        </p:nvSpPr>
        <p:spPr>
          <a:xfrm>
            <a:off x="6058476" y="1311446"/>
            <a:ext cx="1767531" cy="2015936"/>
          </a:xfrm>
          <a:prstGeom prst="rect">
            <a:avLst/>
          </a:prstGeom>
          <a:noFill/>
        </p:spPr>
        <p:txBody>
          <a:bodyPr wrap="square" rtlCol="0">
            <a:spAutoFit/>
          </a:bodyPr>
          <a:lstStyle/>
          <a:p>
            <a:r>
              <a:rPr lang="en-GB" sz="700" dirty="0"/>
              <a:t>The oxygen tubing was placed in the gastric aspiration port of the proseal LMA and was attached to the 50ml syringe. These were then threaded under the top layer of the mannequin so that the mask of the proseal LMA was at the level of the larynx on the mannequin. Jelly was then placed in the mask of the proseal LMA. The simulation strap muscles were sutured together using interrupted sutures to form a cylinder and placed over the mask of the LMA so that the LMA intubates the simulation strap muscles.</a:t>
            </a:r>
            <a:r>
              <a:rPr lang="en-GB" sz="700" dirty="0">
                <a:effectLst/>
              </a:rPr>
              <a:t> </a:t>
            </a:r>
            <a:r>
              <a:rPr lang="en-GB" sz="700" dirty="0"/>
              <a:t>A surgical cut of 9cm was made in a rectangle of simulation skin 20x15cm and the surgical cut was sutured together using a continuous suture. </a:t>
            </a:r>
          </a:p>
          <a:p>
            <a:endParaRPr lang="en-GB" sz="700" dirty="0"/>
          </a:p>
          <a:p>
            <a:endParaRPr lang="en-US" sz="600" dirty="0"/>
          </a:p>
        </p:txBody>
      </p:sp>
      <p:pic>
        <p:nvPicPr>
          <p:cNvPr id="14" name="Picture 13"/>
          <p:cNvPicPr/>
          <p:nvPr/>
        </p:nvPicPr>
        <p:blipFill rotWithShape="1">
          <a:blip r:embed="rId2">
            <a:extLst>
              <a:ext uri="{28A0092B-C50C-407E-A947-70E740481C1C}">
                <a14:useLocalDpi xmlns:a14="http://schemas.microsoft.com/office/drawing/2010/main" val="0"/>
              </a:ext>
            </a:extLst>
          </a:blip>
          <a:srcRect t="29892" r="9949"/>
          <a:stretch/>
        </p:blipFill>
        <p:spPr bwMode="auto">
          <a:xfrm>
            <a:off x="396094" y="5012041"/>
            <a:ext cx="3127831" cy="1661294"/>
          </a:xfrm>
          <a:prstGeom prst="rect">
            <a:avLst/>
          </a:prstGeom>
          <a:noFill/>
          <a:ln>
            <a:noFill/>
          </a:ln>
          <a:extLst>
            <a:ext uri="{53640926-AAD7-44D8-BBD7-CCE9431645EC}">
              <a14:shadowObscured xmlns:a14="http://schemas.microsoft.com/office/drawing/2010/main"/>
            </a:ext>
          </a:extLst>
        </p:spPr>
      </p:pic>
      <p:sp>
        <p:nvSpPr>
          <p:cNvPr id="15" name="TextBox 14"/>
          <p:cNvSpPr txBox="1"/>
          <p:nvPr/>
        </p:nvSpPr>
        <p:spPr>
          <a:xfrm>
            <a:off x="4112223" y="4377999"/>
            <a:ext cx="1456930" cy="2123658"/>
          </a:xfrm>
          <a:prstGeom prst="rect">
            <a:avLst/>
          </a:prstGeom>
          <a:noFill/>
        </p:spPr>
        <p:txBody>
          <a:bodyPr wrap="square" rtlCol="0">
            <a:spAutoFit/>
          </a:bodyPr>
          <a:lstStyle/>
          <a:p>
            <a:r>
              <a:rPr lang="en-GB" sz="700" b="1" dirty="0"/>
              <a:t>Results</a:t>
            </a:r>
          </a:p>
          <a:p>
            <a:endParaRPr lang="en-GB" sz="700" b="1" dirty="0"/>
          </a:p>
          <a:p>
            <a:r>
              <a:rPr lang="en-GB" sz="700" dirty="0"/>
              <a:t>Data was collected from 15 trainees with training grades ranging from novice to ST5.</a:t>
            </a:r>
          </a:p>
          <a:p>
            <a:r>
              <a:rPr lang="en-GB" sz="700" dirty="0"/>
              <a:t> </a:t>
            </a:r>
          </a:p>
          <a:p>
            <a:pPr lvl="0"/>
            <a:r>
              <a:rPr lang="en-GB" sz="700" dirty="0"/>
              <a:t>1. To increase awareness of the new Management of Post thyroid surgery haematoma guideline</a:t>
            </a:r>
          </a:p>
          <a:p>
            <a:r>
              <a:rPr lang="en-GB" sz="700" dirty="0"/>
              <a:t> </a:t>
            </a:r>
          </a:p>
          <a:p>
            <a:r>
              <a:rPr lang="en-GB" sz="700" dirty="0"/>
              <a:t>Trainees showed an improvement in awareness of the new guidelines.</a:t>
            </a:r>
            <a:r>
              <a:rPr lang="en-GB" sz="700" dirty="0">
                <a:effectLst/>
              </a:rPr>
              <a:t> </a:t>
            </a:r>
            <a:r>
              <a:rPr lang="en-GB" sz="700" dirty="0"/>
              <a:t>Trainees awareness of the new guideline was 67% (10/15) prior to teaching with 33% (5/15) unaware of the new guideline. This awareness improved to 100% with the teaching.</a:t>
            </a:r>
          </a:p>
          <a:p>
            <a:endParaRPr lang="en-US" sz="600" dirty="0"/>
          </a:p>
        </p:txBody>
      </p:sp>
      <p:graphicFrame>
        <p:nvGraphicFramePr>
          <p:cNvPr id="16" name="Chart 15"/>
          <p:cNvGraphicFramePr/>
          <p:nvPr>
            <p:extLst>
              <p:ext uri="{D42A27DB-BD31-4B8C-83A1-F6EECF244321}">
                <p14:modId xmlns:p14="http://schemas.microsoft.com/office/powerpoint/2010/main" val="609068261"/>
              </p:ext>
            </p:extLst>
          </p:nvPr>
        </p:nvGraphicFramePr>
        <p:xfrm>
          <a:off x="5428563" y="4237611"/>
          <a:ext cx="2303324" cy="2297318"/>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p:cNvSpPr txBox="1"/>
          <p:nvPr/>
        </p:nvSpPr>
        <p:spPr>
          <a:xfrm>
            <a:off x="8031084" y="509444"/>
            <a:ext cx="4117260" cy="846386"/>
          </a:xfrm>
          <a:prstGeom prst="rect">
            <a:avLst/>
          </a:prstGeom>
          <a:noFill/>
        </p:spPr>
        <p:txBody>
          <a:bodyPr wrap="square" rtlCol="0">
            <a:spAutoFit/>
          </a:bodyPr>
          <a:lstStyle/>
          <a:p>
            <a:pPr lvl="0"/>
            <a:r>
              <a:rPr lang="en-GB" sz="700" dirty="0"/>
              <a:t>2. To improve trainee’s confidence at managing a post thyroid surgery haematoma </a:t>
            </a:r>
          </a:p>
          <a:p>
            <a:r>
              <a:rPr lang="en-GB" sz="700" dirty="0"/>
              <a:t> </a:t>
            </a:r>
          </a:p>
          <a:p>
            <a:r>
              <a:rPr lang="en-GB" sz="700" dirty="0"/>
              <a:t>Trainees showed an improvement in confidence after teaching of managing a patient with a haematoma post thyroid surgery. There was a global increase in confidence within the group with 100% (15/15) of trainees having a confidence in haematoma management before teaching of 0-2/5. When compared to the confidence in the group manging this situation after teaching 100% (15/15) recorded a confidence in managing post thyroid surgery between 3-5/5. This is illustrated below.</a:t>
            </a:r>
            <a:endParaRPr lang="en-GB" sz="600" dirty="0"/>
          </a:p>
        </p:txBody>
      </p:sp>
      <p:graphicFrame>
        <p:nvGraphicFramePr>
          <p:cNvPr id="20" name="Chart 19"/>
          <p:cNvGraphicFramePr/>
          <p:nvPr>
            <p:extLst>
              <p:ext uri="{D42A27DB-BD31-4B8C-83A1-F6EECF244321}">
                <p14:modId xmlns:p14="http://schemas.microsoft.com/office/powerpoint/2010/main" val="1927230205"/>
              </p:ext>
            </p:extLst>
          </p:nvPr>
        </p:nvGraphicFramePr>
        <p:xfrm>
          <a:off x="7992103" y="1355830"/>
          <a:ext cx="4072073" cy="1971552"/>
        </p:xfrm>
        <a:graphic>
          <a:graphicData uri="http://schemas.openxmlformats.org/drawingml/2006/chart">
            <c:chart xmlns:c="http://schemas.openxmlformats.org/drawingml/2006/chart" xmlns:r="http://schemas.openxmlformats.org/officeDocument/2006/relationships" r:id="rId4"/>
          </a:graphicData>
        </a:graphic>
      </p:graphicFrame>
      <p:sp>
        <p:nvSpPr>
          <p:cNvPr id="22" name="TextBox 21"/>
          <p:cNvSpPr txBox="1"/>
          <p:nvPr/>
        </p:nvSpPr>
        <p:spPr>
          <a:xfrm>
            <a:off x="7865455" y="3411602"/>
            <a:ext cx="2194933" cy="1600438"/>
          </a:xfrm>
          <a:prstGeom prst="rect">
            <a:avLst/>
          </a:prstGeom>
          <a:noFill/>
        </p:spPr>
        <p:txBody>
          <a:bodyPr wrap="square" rtlCol="0">
            <a:spAutoFit/>
          </a:bodyPr>
          <a:lstStyle/>
          <a:p>
            <a:pPr lvl="0"/>
            <a:r>
              <a:rPr lang="en-GB" sz="700" dirty="0"/>
              <a:t>3. To improve the understanding of the required actions of how to manage a patient with a post thyroid surgery haematoma</a:t>
            </a:r>
          </a:p>
          <a:p>
            <a:r>
              <a:rPr lang="en-GB" sz="700" dirty="0"/>
              <a:t> </a:t>
            </a:r>
          </a:p>
          <a:p>
            <a:r>
              <a:rPr lang="en-GB" sz="700" dirty="0"/>
              <a:t>In 100% (15/15) of trainees they felt that the teaching helped them to understand the required actions to manage a patient with a post thyroid surgery haematoma, and 100% (15/15) found the teaching to be a useful learning experience.</a:t>
            </a:r>
          </a:p>
          <a:p>
            <a:r>
              <a:rPr lang="en-GB" sz="700" dirty="0"/>
              <a:t> </a:t>
            </a:r>
          </a:p>
          <a:p>
            <a:pPr lvl="0"/>
            <a:r>
              <a:rPr lang="en-GB" sz="700" dirty="0"/>
              <a:t>4. To develop a simulation mannequin to enable a simulation of a patient with a post thyroid surgery haematoma</a:t>
            </a:r>
          </a:p>
          <a:p>
            <a:r>
              <a:rPr lang="en-GB" sz="700" dirty="0"/>
              <a:t> </a:t>
            </a:r>
          </a:p>
        </p:txBody>
      </p:sp>
      <p:graphicFrame>
        <p:nvGraphicFramePr>
          <p:cNvPr id="23" name="Table 22"/>
          <p:cNvGraphicFramePr>
            <a:graphicFrameLocks noGrp="1"/>
          </p:cNvGraphicFramePr>
          <p:nvPr>
            <p:extLst>
              <p:ext uri="{D42A27DB-BD31-4B8C-83A1-F6EECF244321}">
                <p14:modId xmlns:p14="http://schemas.microsoft.com/office/powerpoint/2010/main" val="2050320431"/>
              </p:ext>
            </p:extLst>
          </p:nvPr>
        </p:nvGraphicFramePr>
        <p:xfrm>
          <a:off x="10211616" y="3424375"/>
          <a:ext cx="1852561" cy="1556187"/>
        </p:xfrm>
        <a:graphic>
          <a:graphicData uri="http://schemas.openxmlformats.org/drawingml/2006/table">
            <a:tbl>
              <a:tblPr firstRow="1" firstCol="1" bandRow="1">
                <a:tableStyleId>{5C22544A-7EE6-4342-B048-85BDC9FD1C3A}</a:tableStyleId>
              </a:tblPr>
              <a:tblGrid>
                <a:gridCol w="249084">
                  <a:extLst>
                    <a:ext uri="{9D8B030D-6E8A-4147-A177-3AD203B41FA5}">
                      <a16:colId xmlns:a16="http://schemas.microsoft.com/office/drawing/2014/main" val="20000"/>
                    </a:ext>
                  </a:extLst>
                </a:gridCol>
                <a:gridCol w="1603477">
                  <a:extLst>
                    <a:ext uri="{9D8B030D-6E8A-4147-A177-3AD203B41FA5}">
                      <a16:colId xmlns:a16="http://schemas.microsoft.com/office/drawing/2014/main" val="20001"/>
                    </a:ext>
                  </a:extLst>
                </a:gridCol>
              </a:tblGrid>
              <a:tr h="160079">
                <a:tc>
                  <a:txBody>
                    <a:bodyPr/>
                    <a:lstStyle/>
                    <a:p>
                      <a:pPr marL="0" marR="0">
                        <a:spcBef>
                          <a:spcPts val="0"/>
                        </a:spcBef>
                        <a:spcAft>
                          <a:spcPts val="0"/>
                        </a:spcAft>
                      </a:pPr>
                      <a:r>
                        <a:rPr lang="en-GB" sz="700" dirty="0">
                          <a:effectLst/>
                        </a:rPr>
                        <a:t> </a:t>
                      </a:r>
                      <a:endParaRPr lang="en-GB" sz="7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800" u="sng" dirty="0">
                          <a:effectLst/>
                        </a:rPr>
                        <a:t>Mannequin Feedback Received </a:t>
                      </a:r>
                      <a:endParaRPr lang="en-GB" sz="8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0"/>
                  </a:ext>
                </a:extLst>
              </a:tr>
              <a:tr h="104290">
                <a:tc>
                  <a:txBody>
                    <a:bodyPr/>
                    <a:lstStyle/>
                    <a:p>
                      <a:pPr marL="0" marR="0">
                        <a:spcBef>
                          <a:spcPts val="0"/>
                        </a:spcBef>
                        <a:spcAft>
                          <a:spcPts val="0"/>
                        </a:spcAft>
                      </a:pPr>
                      <a:r>
                        <a:rPr lang="en-GB" sz="700" dirty="0">
                          <a:effectLst/>
                        </a:rPr>
                        <a:t>1</a:t>
                      </a:r>
                      <a:endParaRPr lang="en-GB" sz="7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“Good sim set up!”</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1"/>
                  </a:ext>
                </a:extLst>
              </a:tr>
              <a:tr h="227409">
                <a:tc>
                  <a:txBody>
                    <a:bodyPr/>
                    <a:lstStyle/>
                    <a:p>
                      <a:pPr marL="0" marR="0">
                        <a:spcBef>
                          <a:spcPts val="0"/>
                        </a:spcBef>
                        <a:spcAft>
                          <a:spcPts val="0"/>
                        </a:spcAft>
                      </a:pPr>
                      <a:r>
                        <a:rPr lang="en-GB" sz="700" dirty="0">
                          <a:effectLst/>
                        </a:rPr>
                        <a:t>2</a:t>
                      </a:r>
                      <a:endParaRPr lang="en-GB" sz="7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“Great sim model”</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2"/>
                  </a:ext>
                </a:extLst>
              </a:tr>
              <a:tr h="104290">
                <a:tc>
                  <a:txBody>
                    <a:bodyPr/>
                    <a:lstStyle/>
                    <a:p>
                      <a:pPr marL="0" marR="0">
                        <a:spcBef>
                          <a:spcPts val="0"/>
                        </a:spcBef>
                        <a:spcAft>
                          <a:spcPts val="0"/>
                        </a:spcAft>
                      </a:pPr>
                      <a:r>
                        <a:rPr lang="en-GB" sz="700" dirty="0">
                          <a:effectLst/>
                        </a:rPr>
                        <a:t>3</a:t>
                      </a:r>
                      <a:endParaRPr lang="en-GB" sz="7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“Very useful and great use of props!”</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3"/>
                  </a:ext>
                </a:extLst>
              </a:tr>
              <a:tr h="203408">
                <a:tc>
                  <a:txBody>
                    <a:bodyPr/>
                    <a:lstStyle/>
                    <a:p>
                      <a:pPr marL="0" marR="0">
                        <a:spcBef>
                          <a:spcPts val="0"/>
                        </a:spcBef>
                        <a:spcAft>
                          <a:spcPts val="0"/>
                        </a:spcAft>
                      </a:pPr>
                      <a:r>
                        <a:rPr lang="en-GB" sz="700" dirty="0">
                          <a:effectLst/>
                        </a:rPr>
                        <a:t>4</a:t>
                      </a:r>
                      <a:endParaRPr lang="en-GB" sz="7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“Good use of sim to make it more realistic”</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4"/>
                  </a:ext>
                </a:extLst>
              </a:tr>
              <a:tr h="104290">
                <a:tc>
                  <a:txBody>
                    <a:bodyPr/>
                    <a:lstStyle/>
                    <a:p>
                      <a:pPr marL="0" marR="0">
                        <a:spcBef>
                          <a:spcPts val="0"/>
                        </a:spcBef>
                        <a:spcAft>
                          <a:spcPts val="0"/>
                        </a:spcAft>
                      </a:pPr>
                      <a:r>
                        <a:rPr lang="en-GB" sz="700" dirty="0">
                          <a:effectLst/>
                        </a:rPr>
                        <a:t>5</a:t>
                      </a:r>
                      <a:endParaRPr lang="en-GB" sz="7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“Great Sim model”,</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5"/>
                  </a:ext>
                </a:extLst>
              </a:tr>
              <a:tr h="104290">
                <a:tc>
                  <a:txBody>
                    <a:bodyPr/>
                    <a:lstStyle/>
                    <a:p>
                      <a:pPr marL="0" marR="0">
                        <a:spcBef>
                          <a:spcPts val="0"/>
                        </a:spcBef>
                        <a:spcAft>
                          <a:spcPts val="0"/>
                        </a:spcAft>
                      </a:pPr>
                      <a:r>
                        <a:rPr lang="en-GB" sz="700" dirty="0">
                          <a:effectLst/>
                        </a:rPr>
                        <a:t>6</a:t>
                      </a:r>
                      <a:endParaRPr lang="en-GB" sz="7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“Nice sim set up and props!”</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6"/>
                  </a:ext>
                </a:extLst>
              </a:tr>
              <a:tr h="104290">
                <a:tc>
                  <a:txBody>
                    <a:bodyPr/>
                    <a:lstStyle/>
                    <a:p>
                      <a:pPr marL="0" marR="0">
                        <a:spcBef>
                          <a:spcPts val="0"/>
                        </a:spcBef>
                        <a:spcAft>
                          <a:spcPts val="0"/>
                        </a:spcAft>
                      </a:pPr>
                      <a:r>
                        <a:rPr lang="en-GB" sz="700" dirty="0">
                          <a:effectLst/>
                        </a:rPr>
                        <a:t>7</a:t>
                      </a:r>
                      <a:endParaRPr lang="en-GB" sz="7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“Great session”</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7"/>
                  </a:ext>
                </a:extLst>
              </a:tr>
              <a:tr h="104290">
                <a:tc>
                  <a:txBody>
                    <a:bodyPr/>
                    <a:lstStyle/>
                    <a:p>
                      <a:pPr marL="0" marR="0">
                        <a:spcBef>
                          <a:spcPts val="0"/>
                        </a:spcBef>
                        <a:spcAft>
                          <a:spcPts val="0"/>
                        </a:spcAft>
                      </a:pPr>
                      <a:r>
                        <a:rPr lang="en-GB" sz="700" dirty="0">
                          <a:effectLst/>
                        </a:rPr>
                        <a:t>8</a:t>
                      </a:r>
                      <a:endParaRPr lang="en-GB" sz="7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“would love to attend further sessions”</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8"/>
                  </a:ext>
                </a:extLst>
              </a:tr>
              <a:tr h="104290">
                <a:tc>
                  <a:txBody>
                    <a:bodyPr/>
                    <a:lstStyle/>
                    <a:p>
                      <a:pPr marL="0" marR="0">
                        <a:spcBef>
                          <a:spcPts val="0"/>
                        </a:spcBef>
                        <a:spcAft>
                          <a:spcPts val="0"/>
                        </a:spcAft>
                      </a:pPr>
                      <a:r>
                        <a:rPr lang="en-GB" sz="700" dirty="0">
                          <a:effectLst/>
                        </a:rPr>
                        <a:t>9</a:t>
                      </a:r>
                      <a:endParaRPr lang="en-GB" sz="7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“Very useful”</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9"/>
                  </a:ext>
                </a:extLst>
              </a:tr>
              <a:tr h="208579">
                <a:tc>
                  <a:txBody>
                    <a:bodyPr/>
                    <a:lstStyle/>
                    <a:p>
                      <a:pPr marL="0" marR="0">
                        <a:spcBef>
                          <a:spcPts val="0"/>
                        </a:spcBef>
                        <a:spcAft>
                          <a:spcPts val="0"/>
                        </a:spcAft>
                      </a:pPr>
                      <a:r>
                        <a:rPr lang="en-GB" sz="700" dirty="0">
                          <a:effectLst/>
                        </a:rPr>
                        <a:t>10</a:t>
                      </a:r>
                      <a:endParaRPr lang="en-GB" sz="7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GB" sz="700" dirty="0">
                          <a:effectLst/>
                        </a:rPr>
                        <a:t>“Excellent”</a:t>
                      </a:r>
                      <a:endParaRPr lang="en-GB" sz="7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10"/>
                  </a:ext>
                </a:extLst>
              </a:tr>
            </a:tbl>
          </a:graphicData>
        </a:graphic>
      </p:graphicFrame>
      <p:sp>
        <p:nvSpPr>
          <p:cNvPr id="24" name="TextBox 23"/>
          <p:cNvSpPr txBox="1"/>
          <p:nvPr/>
        </p:nvSpPr>
        <p:spPr>
          <a:xfrm>
            <a:off x="7826007" y="5536624"/>
            <a:ext cx="4398413" cy="846386"/>
          </a:xfrm>
          <a:prstGeom prst="rect">
            <a:avLst/>
          </a:prstGeom>
          <a:noFill/>
        </p:spPr>
        <p:txBody>
          <a:bodyPr wrap="square" rtlCol="0">
            <a:spAutoFit/>
          </a:bodyPr>
          <a:lstStyle/>
          <a:p>
            <a:r>
              <a:rPr lang="en-GB" sz="700" b="1" dirty="0"/>
              <a:t>Conclusion</a:t>
            </a:r>
            <a:endParaRPr lang="en-GB" sz="700" dirty="0"/>
          </a:p>
          <a:p>
            <a:r>
              <a:rPr lang="en-GB" sz="700" dirty="0"/>
              <a:t> </a:t>
            </a:r>
          </a:p>
          <a:p>
            <a:r>
              <a:rPr lang="en-GB" sz="700" dirty="0"/>
              <a:t>Overall there was a 100% increase in confidence of managing post thyroid surgery haematoma and a 100% increase in understanding of actions required to manage a post thyroid surgery haematoma. We also increased awareness of the guideline within the group by 67%. This as well as the positive feedback received regarding the simulation mannequin suggests that the mannequin and scenario was suitable to enable simulation training on managing haematomas post thyroid surgery.</a:t>
            </a:r>
          </a:p>
        </p:txBody>
      </p:sp>
      <p:sp>
        <p:nvSpPr>
          <p:cNvPr id="25" name="TextBox 24"/>
          <p:cNvSpPr txBox="1"/>
          <p:nvPr/>
        </p:nvSpPr>
        <p:spPr>
          <a:xfrm>
            <a:off x="6157450" y="6393497"/>
            <a:ext cx="6066970" cy="461665"/>
          </a:xfrm>
          <a:prstGeom prst="rect">
            <a:avLst/>
          </a:prstGeom>
          <a:noFill/>
        </p:spPr>
        <p:txBody>
          <a:bodyPr wrap="square" rtlCol="0">
            <a:spAutoFit/>
          </a:bodyPr>
          <a:lstStyle/>
          <a:p>
            <a:r>
              <a:rPr lang="en-GB" sz="600" b="1" dirty="0"/>
              <a:t>References</a:t>
            </a:r>
            <a:endParaRPr lang="en-GB" sz="600" dirty="0"/>
          </a:p>
          <a:p>
            <a:pPr marL="228600" lvl="0" indent="-228600">
              <a:buFont typeface="+mj-lt"/>
              <a:buAutoNum type="arabicPeriod"/>
            </a:pPr>
            <a:r>
              <a:rPr lang="en-GB" sz="600" dirty="0"/>
              <a:t>Management of haematoma after thyroid surgery: systematic review and multidisciplinary consensus guidelines from the Difficult Airway Society, the British Association of Endocrine and Thyroid Surgeons and the British Association of Otorhinolaryngology, Head and Neck Surgery: HA, Iliff. K, El-Boghdadly. I, Ahmad. J, Davis. A, Harris. S, Khan. V, Lan-Pak-Kee. J, O’Connor. L, Powell. G, Rees. TS, Tatla;  Anaesthesia 2021 Jan;77(1):82-95</a:t>
            </a:r>
          </a:p>
        </p:txBody>
      </p:sp>
      <p:sp>
        <p:nvSpPr>
          <p:cNvPr id="26" name="TextBox 25"/>
          <p:cNvSpPr txBox="1"/>
          <p:nvPr/>
        </p:nvSpPr>
        <p:spPr>
          <a:xfrm>
            <a:off x="848031" y="6673334"/>
            <a:ext cx="2330245" cy="200055"/>
          </a:xfrm>
          <a:prstGeom prst="rect">
            <a:avLst/>
          </a:prstGeom>
          <a:noFill/>
        </p:spPr>
        <p:txBody>
          <a:bodyPr wrap="square" rtlCol="0">
            <a:spAutoFit/>
          </a:bodyPr>
          <a:lstStyle/>
          <a:p>
            <a:r>
              <a:rPr lang="en-US" sz="600" b="1" i="1" u="sng" dirty="0"/>
              <a:t>        </a:t>
            </a:r>
            <a:r>
              <a:rPr lang="en-US" sz="700" b="1" i="1" u="sng" dirty="0"/>
              <a:t>Picture above showing simulation in progress</a:t>
            </a:r>
          </a:p>
        </p:txBody>
      </p:sp>
      <p:sp>
        <p:nvSpPr>
          <p:cNvPr id="3" name="TextBox 2"/>
          <p:cNvSpPr txBox="1"/>
          <p:nvPr/>
        </p:nvSpPr>
        <p:spPr>
          <a:xfrm>
            <a:off x="4084483" y="3327382"/>
            <a:ext cx="3780971" cy="954107"/>
          </a:xfrm>
          <a:prstGeom prst="rect">
            <a:avLst/>
          </a:prstGeom>
          <a:noFill/>
        </p:spPr>
        <p:txBody>
          <a:bodyPr wrap="square" rtlCol="0">
            <a:spAutoFit/>
          </a:bodyPr>
          <a:lstStyle/>
          <a:p>
            <a:r>
              <a:rPr lang="en-GB" sz="700" dirty="0"/>
              <a:t>Steri-strips were then placed over the surgical wound. The simulation skin was then placed over the neck to cover the LMA with the top and bottom of the skin tucked into the mannequin and the sides taped down. </a:t>
            </a:r>
          </a:p>
          <a:p>
            <a:endParaRPr lang="en-GB" sz="700" dirty="0"/>
          </a:p>
          <a:p>
            <a:r>
              <a:rPr lang="en-GB" sz="700" dirty="0"/>
              <a:t>During the scenario the 50ml syringe was filled with liquid water jelly mix and injected through the oxygen tubing into the LMA to simulate blood loss. A post thyroid surgery box was also provided which contained, the management of post thyroid surgery haematoma/ SCOOP guidelines, sterile gauze, scissors, scalpel, and artery clip.</a:t>
            </a:r>
          </a:p>
        </p:txBody>
      </p:sp>
      <p:sp>
        <p:nvSpPr>
          <p:cNvPr id="5" name="TextBox 4"/>
          <p:cNvSpPr txBox="1"/>
          <p:nvPr/>
        </p:nvSpPr>
        <p:spPr>
          <a:xfrm>
            <a:off x="7866740" y="4953882"/>
            <a:ext cx="4197436" cy="523220"/>
          </a:xfrm>
          <a:prstGeom prst="rect">
            <a:avLst/>
          </a:prstGeom>
          <a:noFill/>
        </p:spPr>
        <p:txBody>
          <a:bodyPr wrap="square" rtlCol="0">
            <a:spAutoFit/>
          </a:bodyPr>
          <a:lstStyle/>
          <a:p>
            <a:r>
              <a:rPr lang="en-GB" sz="700" dirty="0"/>
              <a:t>A mannequin was produced and enabled simulation of the new guidelines. It enabled improved awareness of the guideline in 67% of trainees, it enabled 100% of trainees to obtain a better understanding of the required actions to manage a patient with a post thyroid surgery haematoma, and improved confidence with this.  Feedback comments from the trainees on the mannequin is shown. No negative feedback was received. </a:t>
            </a:r>
            <a:endParaRPr lang="en-GB" sz="700" b="1" dirty="0"/>
          </a:p>
        </p:txBody>
      </p:sp>
    </p:spTree>
    <p:extLst>
      <p:ext uri="{BB962C8B-B14F-4D97-AF65-F5344CB8AC3E}">
        <p14:creationId xmlns:p14="http://schemas.microsoft.com/office/powerpoint/2010/main" val="13415341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c49a593-3265-4a49-b71d-8db4c0af5911">
      <Terms xmlns="http://schemas.microsoft.com/office/infopath/2007/PartnerControls"/>
    </lcf76f155ced4ddcb4097134ff3c332f>
    <TaxCatchAll xmlns="eef307fe-dfcd-4dc4-b0dc-232c2dad2b8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F39E85942EA2042BB0575791D718127" ma:contentTypeVersion="16" ma:contentTypeDescription="Create a new document." ma:contentTypeScope="" ma:versionID="12ab945d2efe0ef10a297c059136f865">
  <xsd:schema xmlns:xsd="http://www.w3.org/2001/XMLSchema" xmlns:xs="http://www.w3.org/2001/XMLSchema" xmlns:p="http://schemas.microsoft.com/office/2006/metadata/properties" xmlns:ns2="ec49a593-3265-4a49-b71d-8db4c0af5911" xmlns:ns3="eef307fe-dfcd-4dc4-b0dc-232c2dad2b81" targetNamespace="http://schemas.microsoft.com/office/2006/metadata/properties" ma:root="true" ma:fieldsID="9fb502e339f467c4a23c9469629d027a" ns2:_="" ns3:_="">
    <xsd:import namespace="ec49a593-3265-4a49-b71d-8db4c0af5911"/>
    <xsd:import namespace="eef307fe-dfcd-4dc4-b0dc-232c2dad2b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LengthInSeconds" minOccurs="0"/>
                <xsd:element ref="ns2:MediaServiceDateTaken" minOccurs="0"/>
                <xsd:element ref="ns3:SharedWithUsers" minOccurs="0"/>
                <xsd:element ref="ns3:SharedWithDetails"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49a593-3265-4a49-b71d-8db4c0af59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1edd084-375f-4d55-8c57-698fcc9f02c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ef307fe-dfcd-4dc4-b0dc-232c2dad2b8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e914966-92ef-45d4-8a8f-bd5c406bf076}" ma:internalName="TaxCatchAll" ma:showField="CatchAllData" ma:web="eef307fe-dfcd-4dc4-b0dc-232c2dad2b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11DA87-A0C7-407B-853E-C76785CD3394}">
  <ds:schemaRefs>
    <ds:schemaRef ds:uri="http://www.w3.org/XML/1998/namespace"/>
    <ds:schemaRef ds:uri="http://schemas.microsoft.com/office/2006/metadata/properties"/>
    <ds:schemaRef ds:uri="ec49a593-3265-4a49-b71d-8db4c0af5911"/>
    <ds:schemaRef ds:uri="http://schemas.microsoft.com/office/2006/documentManagement/types"/>
    <ds:schemaRef ds:uri="http://purl.org/dc/dcmitype/"/>
    <ds:schemaRef ds:uri="http://purl.org/dc/elements/1.1/"/>
    <ds:schemaRef ds:uri="http://purl.org/dc/terms/"/>
    <ds:schemaRef ds:uri="http://schemas.microsoft.com/office/infopath/2007/PartnerControls"/>
    <ds:schemaRef ds:uri="http://schemas.openxmlformats.org/package/2006/metadata/core-properties"/>
    <ds:schemaRef ds:uri="eef307fe-dfcd-4dc4-b0dc-232c2dad2b81"/>
  </ds:schemaRefs>
</ds:datastoreItem>
</file>

<file path=customXml/itemProps2.xml><?xml version="1.0" encoding="utf-8"?>
<ds:datastoreItem xmlns:ds="http://schemas.openxmlformats.org/officeDocument/2006/customXml" ds:itemID="{2B2DF0E3-CFD3-44A4-BAAB-2AC2004F074E}">
  <ds:schemaRefs>
    <ds:schemaRef ds:uri="http://schemas.microsoft.com/sharepoint/v3/contenttype/forms"/>
  </ds:schemaRefs>
</ds:datastoreItem>
</file>

<file path=customXml/itemProps3.xml><?xml version="1.0" encoding="utf-8"?>
<ds:datastoreItem xmlns:ds="http://schemas.openxmlformats.org/officeDocument/2006/customXml" ds:itemID="{8B111BBB-FE26-4CD2-B106-8B5D48E5DD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49a593-3265-4a49-b71d-8db4c0af5911"/>
    <ds:schemaRef ds:uri="eef307fe-dfcd-4dc4-b0dc-232c2dad2b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Celestial</Template>
  <TotalTime>450</TotalTime>
  <Words>1474</Words>
  <Application>Microsoft Office PowerPoint</Application>
  <PresentationFormat>Widescreen</PresentationFormat>
  <Paragraphs>103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Celestial</vt:lpstr>
      <vt:lpstr>Introducing Post Thyroid Surgery Haematoma Guidelines Simulation training in University Hospital of Wales, Cardiff By Dr Owen Vale (ST7 Anaesthetics UHW), Dr Andrew Hadfield (Consultant Anaesthetics UHW), Dr Catrin Maidment (Consultant Anaesthetics UHW) Institution – University Hospital of Wales Cardiff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Post Thyroid Surgery Haematoma Guidelines Simulation training in University Hospital of Wales,Cardiff By Dr Owen Vale (ST7 Anaesthetics UHW), Dr Andrew Hadfield (Consultant Anaesthetics UHW), Dr Catrin Maidment (Consultant Anaesthetics UHW)</dc:title>
  <dc:creator>Owen Vale</dc:creator>
  <cp:lastModifiedBy>Lia Bover Armstrong</cp:lastModifiedBy>
  <cp:revision>36</cp:revision>
  <dcterms:created xsi:type="dcterms:W3CDTF">2023-03-06T13:09:13Z</dcterms:created>
  <dcterms:modified xsi:type="dcterms:W3CDTF">2023-05-04T14:41:17Z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0x0101006F39E85942EA2042BB0575791D718127</vt:lpwstr>
  </property>
  <property fmtid="{D5CDD505-2E9C-101B-9397-08002B2CF9AE}" pid="3" name="MediaServiceImageTags">
    <vt:lpwstr/>
  </property>
</Properties>
</file>